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63" r:id="rId2"/>
    <p:sldId id="264" r:id="rId3"/>
    <p:sldId id="266" r:id="rId4"/>
    <p:sldId id="265" r:id="rId5"/>
    <p:sldId id="270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70C0"/>
    <a:srgbClr val="4788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0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8DF97D2-D6CF-4F17-851C-294DD72781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DCF131-C696-4DB1-BF11-6200DFABE0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DF8F-71B7-4315-A94A-1D813D045501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EF4DA1-72E6-4368-BB0B-0606208610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BEDB66-5A99-47EA-B6D5-478C6FE96E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4160A-90F9-4CDE-8DA0-FA6AB77CC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8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ECA06DB-9C0A-406E-8BAE-23A969AB42BC}"/>
              </a:ext>
            </a:extLst>
          </p:cNvPr>
          <p:cNvCxnSpPr>
            <a:cxnSpLocks/>
          </p:cNvCxnSpPr>
          <p:nvPr userDrawn="1"/>
        </p:nvCxnSpPr>
        <p:spPr>
          <a:xfrm>
            <a:off x="1031506" y="562585"/>
            <a:ext cx="11160494" cy="0"/>
          </a:xfrm>
          <a:prstGeom prst="line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</p:cxnSp>
      <p:sp>
        <p:nvSpPr>
          <p:cNvPr id="11" name="文本框 31">
            <a:extLst>
              <a:ext uri="{FF2B5EF4-FFF2-40B4-BE49-F238E27FC236}">
                <a16:creationId xmlns:a16="http://schemas.microsoft.com/office/drawing/2014/main" id="{179F17AC-155D-49E0-86F2-120AABCD29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25" y="84166"/>
            <a:ext cx="5187228" cy="4669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>
            <a:spAutoFit/>
          </a:bodyPr>
          <a:lstStyle/>
          <a:p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双路选择及其</a:t>
            </a: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C++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itchFamily="34" charset="0"/>
              </a:rPr>
              <a:t>实现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20FC4AD1-4783-4C09-8EFA-5EA9C9231CE7}"/>
              </a:ext>
            </a:extLst>
          </p:cNvPr>
          <p:cNvSpPr/>
          <p:nvPr userDrawn="1"/>
        </p:nvSpPr>
        <p:spPr>
          <a:xfrm>
            <a:off x="0" y="0"/>
            <a:ext cx="1563880" cy="612698"/>
          </a:xfrm>
          <a:prstGeom prst="parallelogram">
            <a:avLst>
              <a:gd name="adj" fmla="val 612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A584191F-7AD1-435A-9585-44645B901A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8014" y="22610"/>
            <a:ext cx="1107852" cy="5285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700" tIns="48351" rIns="96700" bIns="48351" anchor="ctr">
            <a:spAutoFit/>
          </a:bodyPr>
          <a:lstStyle/>
          <a:p>
            <a:pPr algn="ctr" defTabSz="914126">
              <a:defRPr/>
            </a:pPr>
            <a:r>
              <a:rPr lang="en-US" altLang="zh-CN" sz="28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3.2</a:t>
            </a:r>
            <a:endParaRPr lang="zh-CN" altLang="en-US" sz="28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53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17" userDrawn="1">
          <p15:clr>
            <a:srgbClr val="FBAE40"/>
          </p15:clr>
        </p15:guide>
        <p15:guide id="3" pos="325" userDrawn="1">
          <p15:clr>
            <a:srgbClr val="FBAE40"/>
          </p15:clr>
        </p15:guide>
        <p15:guide id="4" pos="7355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664C0-4708-4274-8B88-D02651E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6A8869-54C4-42FB-ADC4-09B5E638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25EB4-0CAB-472C-AA97-0DCB8581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078A48-C912-4E57-9826-74010E53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298D-4A1A-41C7-8E04-FBBB9828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1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CEE165-C99F-4BC5-B1D8-2ABD87297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7357CC-4D67-4D12-B588-8289BE708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8F7E54-A6D9-45FA-B96E-3E6D117F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DB2A4C-3A35-44D5-A590-413D5F5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D3844-BBB2-4E2F-B858-D7DE82E19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34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39A3B-FC85-41D9-8F77-AC07EE1B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C0E94F-C6DA-460C-BF56-BEC9CE3D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1911E2-F38C-4312-BAD1-019BB0D0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53949-1ED4-40F1-A37D-65C867C3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FEA683-CF7E-4A55-BA6E-39BAC77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5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D2B9E-55D5-4965-88D0-8E13985A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7902C-B5AE-4F6E-8BA5-B379A261F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FF81D-E16A-45DC-9E78-E91C9F8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2C5E8-AE24-42CA-B854-4D0F1394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84774F-FBE2-421A-B802-4B848B29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03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20A58-606F-4CD7-B944-66A3D198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F84779-C874-47AA-928B-2A62A79E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2B211-6089-4CF1-A0D5-1B8728B16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75A0C0-0102-42AF-9B56-4B8CAD3741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F4D892-E1B8-4EFD-9FD5-DEF75BBC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AC0CC-11D3-420A-ABA8-0E461D9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3B81C-A105-4974-A70D-7BCA5656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E7A76B-215E-4AD7-B9CD-438797CD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DD7E-C15A-480A-B36D-8917ED5B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FCE2E3-625A-4C2E-8CA6-3810D23DE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C763-5611-45C1-A176-D3223C701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64147E-189A-494C-963E-9B5A20FC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8D3AE6-F97E-41E3-89C0-376F7F40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D16699-0782-4EC2-8113-2164F856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51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CDD7B-4466-4809-AF96-C4E86223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66CB6-0B8C-4580-A543-2267D5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DD76C4-B7E4-4AED-9EC6-A28B2E0F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BDD217-2C4A-4F73-A47C-1A156867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5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425AE1-EA6B-42BE-90F5-32056E95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6A4EE7-25C0-4888-BB72-6542100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9D8B36-52A9-427D-9F8E-7CB47C69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159F7-212C-4571-9A9E-FCE93D90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77DE64-F0F4-4907-8E21-CABE908DE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EA4D79-6FAC-4561-85B2-5EA847F92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3346C-746A-4807-BAD2-917AFDDD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B49D09-43A6-43CE-A6D9-E231AF2F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14739D-B759-44FA-BDF3-194DC236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EA38F-ED3D-4E29-8274-143719EF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BD589-7A7D-4FAC-923B-D3073D64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DD179-E70A-4DA9-A1B3-161E285B9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238EE-2D4E-4C43-BDE1-79E0EFB2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7B595C-5560-43D8-AD22-2ADB7FC44F6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A9524-8D98-417D-A1DA-8BA6ED4A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E7D94D-D40B-4438-BE50-B8501877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46E469-FF7B-4A86-B452-3E2C48A22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1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1EA5E8-6A3E-4F9D-B9E7-BFA1076DF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40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84E549-B547-4D49-98E3-A28742A8BF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0" t="2856" r="11790" b="1824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图片 2" descr="c2c33e6a32bc9ec118dfac6d875d8fcb">
            <a:extLst>
              <a:ext uri="{FF2B5EF4-FFF2-40B4-BE49-F238E27FC236}">
                <a16:creationId xmlns:a16="http://schemas.microsoft.com/office/drawing/2014/main" id="{72707068-5C65-44E2-8F9E-5C5FD6D1EE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356" y="932344"/>
            <a:ext cx="8873288" cy="49921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941A70-3CF9-474B-9082-9F1B6EE9B7BE}"/>
              </a:ext>
            </a:extLst>
          </p:cNvPr>
          <p:cNvSpPr txBox="1"/>
          <p:nvPr/>
        </p:nvSpPr>
        <p:spPr>
          <a:xfrm>
            <a:off x="2778663" y="2305615"/>
            <a:ext cx="666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双路选择</a:t>
            </a:r>
            <a:endParaRPr lang="en-US" alt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及其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</a:p>
          <a:p>
            <a:pPr algn="ctr"/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8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FA28BF75-3960-4CB9-AB67-04D14B17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246" y="1889418"/>
            <a:ext cx="9267409" cy="405998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FD6D5D2-3D5D-4ED3-9841-52A5A5628130}"/>
              </a:ext>
            </a:extLst>
          </p:cNvPr>
          <p:cNvGrpSpPr/>
          <p:nvPr/>
        </p:nvGrpSpPr>
        <p:grpSpPr>
          <a:xfrm>
            <a:off x="515938" y="1091211"/>
            <a:ext cx="3013325" cy="461665"/>
            <a:chOff x="515938" y="1091211"/>
            <a:chExt cx="3013325" cy="46166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09DA8F44-6245-443A-B128-D0B8F6F12D39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B4D6D9CF-785A-4869-BAD8-690DA3C7AE6D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34CEF696-EEE3-462E-9204-FDE2B9C73DDB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平行四边形 6">
                <a:extLst>
                  <a:ext uri="{FF2B5EF4-FFF2-40B4-BE49-F238E27FC236}">
                    <a16:creationId xmlns:a16="http://schemas.microsoft.com/office/drawing/2014/main" id="{737CCBB9-384B-4397-B025-9F9CF59F021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平行四边形 7">
                <a:extLst>
                  <a:ext uri="{FF2B5EF4-FFF2-40B4-BE49-F238E27FC236}">
                    <a16:creationId xmlns:a16="http://schemas.microsoft.com/office/drawing/2014/main" id="{D1125C59-08BC-4D00-AFAB-37D79B4A961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平行四边形 8">
                <a:extLst>
                  <a:ext uri="{FF2B5EF4-FFF2-40B4-BE49-F238E27FC236}">
                    <a16:creationId xmlns:a16="http://schemas.microsoft.com/office/drawing/2014/main" id="{180CD497-207F-4C3E-9684-2CFA4EDB8D6B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945F68E9-876A-4B1F-A7F3-89293C6323C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C908FB4E-7B6D-408F-AD9E-5ED20221CCFD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B89CE625-93CB-4B24-8830-A65173E0DA1A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34DAF9-0886-4FF8-AA18-0109187E51FB}"/>
                </a:ext>
              </a:extLst>
            </p:cNvPr>
            <p:cNvSpPr txBox="1"/>
            <p:nvPr/>
          </p:nvSpPr>
          <p:spPr>
            <a:xfrm>
              <a:off x="981504" y="1091211"/>
              <a:ext cx="2547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两路选择问题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A25D449-24FF-461A-A11B-10626E471FBB}"/>
              </a:ext>
            </a:extLst>
          </p:cNvPr>
          <p:cNvSpPr/>
          <p:nvPr/>
        </p:nvSpPr>
        <p:spPr>
          <a:xfrm>
            <a:off x="2255383" y="2882295"/>
            <a:ext cx="80531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双路选择问题是：如果某种情况发生，进行一种处理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否则，进行另一种处理。例如，如果还有作业，完成作业；否则，去电影院看电影。</a:t>
            </a:r>
          </a:p>
        </p:txBody>
      </p:sp>
    </p:spTree>
    <p:extLst>
      <p:ext uri="{BB962C8B-B14F-4D97-AF65-F5344CB8AC3E}">
        <p14:creationId xmlns:p14="http://schemas.microsoft.com/office/powerpoint/2010/main" val="36471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2B1B10-FC4A-4533-A9E7-1C11AEC037DC}"/>
              </a:ext>
            </a:extLst>
          </p:cNvPr>
          <p:cNvSpPr/>
          <p:nvPr/>
        </p:nvSpPr>
        <p:spPr>
          <a:xfrm>
            <a:off x="3043239" y="2550443"/>
            <a:ext cx="6096000" cy="235827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问题求解思路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整除的年以及能被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整除但不能被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整除的年是闰年。假设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表示年，如果满足上述条件，则该年是闰年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该年不是闰年。解决该问题的算法如下表所示。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700D30-9F34-42A7-AC2F-A8AAD29D2901}"/>
              </a:ext>
            </a:extLst>
          </p:cNvPr>
          <p:cNvGrpSpPr/>
          <p:nvPr/>
        </p:nvGrpSpPr>
        <p:grpSpPr>
          <a:xfrm rot="10800000" flipH="1">
            <a:off x="2662237" y="2329063"/>
            <a:ext cx="7338411" cy="3061084"/>
            <a:chOff x="850264" y="1121062"/>
            <a:chExt cx="11341335" cy="59678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EF736D5-D81F-4A50-9AC8-658D2EEFC118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9" name="任意多边形 3">
                <a:extLst>
                  <a:ext uri="{FF2B5EF4-FFF2-40B4-BE49-F238E27FC236}">
                    <a16:creationId xmlns:a16="http://schemas.microsoft.com/office/drawing/2014/main" id="{F3C77582-754A-42A5-A42D-4F31E4A42BCD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734025C-FB91-4CCD-9348-F4418CEFA26F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11" name="平行四边形 10">
                  <a:extLst>
                    <a:ext uri="{FF2B5EF4-FFF2-40B4-BE49-F238E27FC236}">
                      <a16:creationId xmlns:a16="http://schemas.microsoft.com/office/drawing/2014/main" id="{306EE004-90CE-45DC-8BCD-7F22E0486D20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平行四边形 11">
                  <a:extLst>
                    <a:ext uri="{FF2B5EF4-FFF2-40B4-BE49-F238E27FC236}">
                      <a16:creationId xmlns:a16="http://schemas.microsoft.com/office/drawing/2014/main" id="{76B822DE-D449-4F56-945D-E6F95B2804C5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平行四边形 12">
                  <a:extLst>
                    <a:ext uri="{FF2B5EF4-FFF2-40B4-BE49-F238E27FC236}">
                      <a16:creationId xmlns:a16="http://schemas.microsoft.com/office/drawing/2014/main" id="{9E101EBB-84DA-4D15-969C-A421A144F93C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D9D4642-2641-4B12-B4CC-6CD5689722CB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942110C-CE92-4C2D-BA20-AE6D33184C16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CA314427-7E49-413C-B42F-95A3E7E599A1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682531" y="1284949"/>
            <a:ext cx="6007291" cy="539885"/>
            <a:chOff x="679948" y="1028702"/>
            <a:chExt cx="5720848" cy="539885"/>
          </a:xfrm>
        </p:grpSpPr>
        <p:sp>
          <p:nvSpPr>
            <p:cNvPr id="15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5535039" cy="437745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1" y="1060569"/>
              <a:ext cx="4284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判断某一年是否为闰年。</a:t>
              </a:r>
            </a:p>
          </p:txBody>
        </p:sp>
        <p:grpSp>
          <p:nvGrpSpPr>
            <p:cNvPr id="19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6163307" y="1041429"/>
              <a:ext cx="152814" cy="165397"/>
              <a:chOff x="6181413" y="1023323"/>
              <a:chExt cx="152814" cy="165397"/>
            </a:xfrm>
          </p:grpSpPr>
          <p:cxnSp>
            <p:nvCxnSpPr>
              <p:cNvPr id="2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413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3323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40">
              <a:extLst>
                <a:ext uri="{FF2B5EF4-FFF2-40B4-BE49-F238E27FC236}">
                  <a16:creationId xmlns:a16="http://schemas.microsoft.com/office/drawing/2014/main" id="{F09033D1-E306-4CF9-9216-CC538E99DCC0}"/>
                </a:ext>
              </a:extLst>
            </p:cNvPr>
            <p:cNvGrpSpPr/>
            <p:nvPr/>
          </p:nvGrpSpPr>
          <p:grpSpPr>
            <a:xfrm rot="5400000">
              <a:off x="6149843" y="1381229"/>
              <a:ext cx="152814" cy="165397"/>
              <a:chOff x="6186411" y="1028702"/>
              <a:chExt cx="152814" cy="165397"/>
            </a:xfrm>
          </p:grpSpPr>
          <p:cxnSp>
            <p:nvCxnSpPr>
              <p:cNvPr id="21" name="直接连接符 41">
                <a:extLst>
                  <a:ext uri="{FF2B5EF4-FFF2-40B4-BE49-F238E27FC236}">
                    <a16:creationId xmlns:a16="http://schemas.microsoft.com/office/drawing/2014/main" id="{1E191762-EF40-4E3B-88F3-8E108614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411" y="1028702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42">
                <a:extLst>
                  <a:ext uri="{FF2B5EF4-FFF2-40B4-BE49-F238E27FC236}">
                    <a16:creationId xmlns:a16="http://schemas.microsoft.com/office/drawing/2014/main" id="{CB40C066-AA6A-4362-8F61-8E52A837C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434" y="1028702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5259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9AB3D2-8250-4D7D-921C-60D136F51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53287"/>
              </p:ext>
            </p:extLst>
          </p:nvPr>
        </p:nvGraphicFramePr>
        <p:xfrm>
          <a:off x="3145871" y="1850713"/>
          <a:ext cx="5593681" cy="346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0355">
                  <a:extLst>
                    <a:ext uri="{9D8B030D-6E8A-4147-A177-3AD203B41FA5}">
                      <a16:colId xmlns:a16="http://schemas.microsoft.com/office/drawing/2014/main" val="3474058202"/>
                    </a:ext>
                  </a:extLst>
                </a:gridCol>
                <a:gridCol w="4893326">
                  <a:extLst>
                    <a:ext uri="{9D8B030D-6E8A-4147-A177-3AD203B41FA5}">
                      <a16:colId xmlns:a16="http://schemas.microsoft.com/office/drawing/2014/main" val="2260701050"/>
                    </a:ext>
                  </a:extLst>
                </a:gridCol>
              </a:tblGrid>
              <a:tr h="82057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375149"/>
                  </a:ext>
                </a:extLst>
              </a:tr>
              <a:tr h="6808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000551"/>
                  </a:ext>
                </a:extLst>
              </a:tr>
              <a:tr h="19628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39559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D5EEF5D2-AC72-4C06-A9C1-4396EA8DFC6F}"/>
              </a:ext>
            </a:extLst>
          </p:cNvPr>
          <p:cNvSpPr/>
          <p:nvPr/>
        </p:nvSpPr>
        <p:spPr>
          <a:xfrm>
            <a:off x="3145871" y="207302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B59B68-05E9-4508-9065-E5FABE502D2C}"/>
              </a:ext>
            </a:extLst>
          </p:cNvPr>
          <p:cNvSpPr/>
          <p:nvPr/>
        </p:nvSpPr>
        <p:spPr>
          <a:xfrm>
            <a:off x="3288383" y="2839102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BF8419-5F1B-49F1-96F6-E2F0AB6DCDF5}"/>
              </a:ext>
            </a:extLst>
          </p:cNvPr>
          <p:cNvSpPr/>
          <p:nvPr/>
        </p:nvSpPr>
        <p:spPr>
          <a:xfrm>
            <a:off x="3284079" y="360518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B1D28E-116B-4B33-9207-7FD1C3403C08}"/>
              </a:ext>
            </a:extLst>
          </p:cNvPr>
          <p:cNvSpPr/>
          <p:nvPr/>
        </p:nvSpPr>
        <p:spPr>
          <a:xfrm>
            <a:off x="5090596" y="2073021"/>
            <a:ext cx="17967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</a:t>
            </a:r>
            <a:r>
              <a:rPr lang="en-US" altLang="zh-C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kern="1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8C0BB2-7799-4405-A09A-2A8BA1E80D48}"/>
              </a:ext>
            </a:extLst>
          </p:cNvPr>
          <p:cNvSpPr/>
          <p:nvPr/>
        </p:nvSpPr>
        <p:spPr>
          <a:xfrm>
            <a:off x="4366690" y="2829686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</a:t>
            </a: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zh-CN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62CC48-EA11-4A48-BF68-12582CCB71B2}"/>
              </a:ext>
            </a:extLst>
          </p:cNvPr>
          <p:cNvSpPr/>
          <p:nvPr/>
        </p:nvSpPr>
        <p:spPr>
          <a:xfrm>
            <a:off x="4366690" y="3586352"/>
            <a:ext cx="34350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如果满足闰年条件</a:t>
            </a:r>
            <a:endParaRPr lang="en-US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输出“是闰年”</a:t>
            </a: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</a:t>
            </a:r>
          </a:p>
          <a:p>
            <a:pPr algn="just" hangingPunct="0">
              <a:spcAft>
                <a:spcPts val="0"/>
              </a:spcAft>
              <a:tabLst>
                <a:tab pos="262890" algn="l"/>
                <a:tab pos="525780" algn="l"/>
                <a:tab pos="788670" algn="l"/>
                <a:tab pos="1051560" algn="l"/>
                <a:tab pos="1314450" algn="l"/>
                <a:tab pos="1577340" algn="l"/>
                <a:tab pos="1840230" algn="l"/>
                <a:tab pos="2103120" algn="l"/>
                <a:tab pos="2366010" algn="l"/>
                <a:tab pos="2628900" algn="l"/>
              </a:tabLst>
            </a:pPr>
            <a:r>
              <a:rPr lang="en-US" altLang="zh-CN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输出“不是闰年”</a:t>
            </a:r>
          </a:p>
        </p:txBody>
      </p:sp>
    </p:spTree>
    <p:extLst>
      <p:ext uri="{BB962C8B-B14F-4D97-AF65-F5344CB8AC3E}">
        <p14:creationId xmlns:p14="http://schemas.microsoft.com/office/powerpoint/2010/main" val="36959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A6FC15F-8276-4566-93BE-BAC5F1AB35FB}"/>
              </a:ext>
            </a:extLst>
          </p:cNvPr>
          <p:cNvSpPr/>
          <p:nvPr/>
        </p:nvSpPr>
        <p:spPr>
          <a:xfrm>
            <a:off x="3068721" y="1532066"/>
            <a:ext cx="643235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整除的年是闰年，或者能被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整除但不能被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整除的年是闰年。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表示年份，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判断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否是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闰年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的逻辑表达式（测试条件）为：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F628DD-AAEE-4E12-85C0-B89DE9CEE962}"/>
              </a:ext>
            </a:extLst>
          </p:cNvPr>
          <p:cNvSpPr/>
          <p:nvPr/>
        </p:nvSpPr>
        <p:spPr>
          <a:xfrm>
            <a:off x="2253526" y="4673704"/>
            <a:ext cx="8850654" cy="545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(year % 400 ==0) || (year % 4 == 0 &amp;&amp; year % 100 != 0)</a:t>
            </a:r>
            <a:endParaRPr lang="zh-CN" altLang="zh-CN" sz="2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3">
            <a:extLst>
              <a:ext uri="{FF2B5EF4-FFF2-40B4-BE49-F238E27FC236}">
                <a16:creationId xmlns:a16="http://schemas.microsoft.com/office/drawing/2014/main" id="{27700D30-9F34-42A7-AC2F-A8AAD29D2901}"/>
              </a:ext>
            </a:extLst>
          </p:cNvPr>
          <p:cNvGrpSpPr/>
          <p:nvPr/>
        </p:nvGrpSpPr>
        <p:grpSpPr>
          <a:xfrm rot="10800000" flipH="1">
            <a:off x="2642269" y="1145155"/>
            <a:ext cx="7338411" cy="3061084"/>
            <a:chOff x="850264" y="1121062"/>
            <a:chExt cx="11341335" cy="5967853"/>
          </a:xfrm>
        </p:grpSpPr>
        <p:grpSp>
          <p:nvGrpSpPr>
            <p:cNvPr id="12" name="组合 4">
              <a:extLst>
                <a:ext uri="{FF2B5EF4-FFF2-40B4-BE49-F238E27FC236}">
                  <a16:creationId xmlns:a16="http://schemas.microsoft.com/office/drawing/2014/main" id="{0EF736D5-D81F-4A50-9AC8-658D2EEFC118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16" name="任意多边形 3">
                <a:extLst>
                  <a:ext uri="{FF2B5EF4-FFF2-40B4-BE49-F238E27FC236}">
                    <a16:creationId xmlns:a16="http://schemas.microsoft.com/office/drawing/2014/main" id="{F3C77582-754A-42A5-A42D-4F31E4A42BCD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" name="组合 9">
                <a:extLst>
                  <a:ext uri="{FF2B5EF4-FFF2-40B4-BE49-F238E27FC236}">
                    <a16:creationId xmlns:a16="http://schemas.microsoft.com/office/drawing/2014/main" id="{A734025C-FB91-4CCD-9348-F4418CEFA26F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18" name="平行四边形 10">
                  <a:extLst>
                    <a:ext uri="{FF2B5EF4-FFF2-40B4-BE49-F238E27FC236}">
                      <a16:creationId xmlns:a16="http://schemas.microsoft.com/office/drawing/2014/main" id="{306EE004-90CE-45DC-8BCD-7F22E0486D20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平行四边形 11">
                  <a:extLst>
                    <a:ext uri="{FF2B5EF4-FFF2-40B4-BE49-F238E27FC236}">
                      <a16:creationId xmlns:a16="http://schemas.microsoft.com/office/drawing/2014/main" id="{76B822DE-D449-4F56-945D-E6F95B2804C5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平行四边形 12">
                  <a:extLst>
                    <a:ext uri="{FF2B5EF4-FFF2-40B4-BE49-F238E27FC236}">
                      <a16:creationId xmlns:a16="http://schemas.microsoft.com/office/drawing/2014/main" id="{9E101EBB-84DA-4D15-969C-A421A144F93C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3" name="平行四边形 5">
              <a:extLst>
                <a:ext uri="{FF2B5EF4-FFF2-40B4-BE49-F238E27FC236}">
                  <a16:creationId xmlns:a16="http://schemas.microsoft.com/office/drawing/2014/main" id="{1D9D4642-2641-4B12-B4CC-6CD5689722CB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平行四边形 6">
              <a:extLst>
                <a:ext uri="{FF2B5EF4-FFF2-40B4-BE49-F238E27FC236}">
                  <a16:creationId xmlns:a16="http://schemas.microsoft.com/office/drawing/2014/main" id="{4942110C-CE92-4C2D-BA20-AE6D33184C16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平行四边形 7">
              <a:extLst>
                <a:ext uri="{FF2B5EF4-FFF2-40B4-BE49-F238E27FC236}">
                  <a16:creationId xmlns:a16="http://schemas.microsoft.com/office/drawing/2014/main" id="{CA314427-7E49-413C-B42F-95A3E7E599A1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2B1B10-FC4A-4533-A9E7-1C11AEC037DC}"/>
              </a:ext>
            </a:extLst>
          </p:cNvPr>
          <p:cNvSpPr/>
          <p:nvPr/>
        </p:nvSpPr>
        <p:spPr>
          <a:xfrm>
            <a:off x="836569" y="2416137"/>
            <a:ext cx="431294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if…else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语句的语法格式为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</a:p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if(&lt;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测试条件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</a:p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&lt;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1&gt;</a:t>
            </a:r>
          </a:p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&lt;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分支语句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2&gt;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700D30-9F34-42A7-AC2F-A8AAD29D2901}"/>
              </a:ext>
            </a:extLst>
          </p:cNvPr>
          <p:cNvGrpSpPr/>
          <p:nvPr/>
        </p:nvGrpSpPr>
        <p:grpSpPr>
          <a:xfrm rot="10800000" flipH="1">
            <a:off x="817519" y="2252738"/>
            <a:ext cx="4543753" cy="3073489"/>
            <a:chOff x="850264" y="1121062"/>
            <a:chExt cx="11341335" cy="596785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EF736D5-D81F-4A50-9AC8-658D2EEFC118}"/>
                </a:ext>
              </a:extLst>
            </p:cNvPr>
            <p:cNvGrpSpPr/>
            <p:nvPr/>
          </p:nvGrpSpPr>
          <p:grpSpPr>
            <a:xfrm>
              <a:off x="850264" y="1121062"/>
              <a:ext cx="11341335" cy="5967853"/>
              <a:chOff x="850264" y="1121062"/>
              <a:chExt cx="11341335" cy="5967853"/>
            </a:xfrm>
          </p:grpSpPr>
          <p:sp>
            <p:nvSpPr>
              <p:cNvPr id="9" name="任意多边形 3">
                <a:extLst>
                  <a:ext uri="{FF2B5EF4-FFF2-40B4-BE49-F238E27FC236}">
                    <a16:creationId xmlns:a16="http://schemas.microsoft.com/office/drawing/2014/main" id="{F3C77582-754A-42A5-A42D-4F31E4A42BCD}"/>
                  </a:ext>
                </a:extLst>
              </p:cNvPr>
              <p:cNvSpPr/>
              <p:nvPr/>
            </p:nvSpPr>
            <p:spPr>
              <a:xfrm>
                <a:off x="850264" y="1121062"/>
                <a:ext cx="11341335" cy="5967853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734025C-FB91-4CCD-9348-F4418CEFA26F}"/>
                  </a:ext>
                </a:extLst>
              </p:cNvPr>
              <p:cNvGrpSpPr/>
              <p:nvPr/>
            </p:nvGrpSpPr>
            <p:grpSpPr>
              <a:xfrm flipH="1">
                <a:off x="9396022" y="1214499"/>
                <a:ext cx="1573210" cy="303301"/>
                <a:chOff x="7840886" y="1213812"/>
                <a:chExt cx="1547283" cy="303301"/>
              </a:xfrm>
            </p:grpSpPr>
            <p:sp>
              <p:nvSpPr>
                <p:cNvPr id="11" name="平行四边形 10">
                  <a:extLst>
                    <a:ext uri="{FF2B5EF4-FFF2-40B4-BE49-F238E27FC236}">
                      <a16:creationId xmlns:a16="http://schemas.microsoft.com/office/drawing/2014/main" id="{306EE004-90CE-45DC-8BCD-7F22E0486D20}"/>
                    </a:ext>
                  </a:extLst>
                </p:cNvPr>
                <p:cNvSpPr/>
                <p:nvPr/>
              </p:nvSpPr>
              <p:spPr>
                <a:xfrm>
                  <a:off x="8797261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平行四边形 11">
                  <a:extLst>
                    <a:ext uri="{FF2B5EF4-FFF2-40B4-BE49-F238E27FC236}">
                      <a16:creationId xmlns:a16="http://schemas.microsoft.com/office/drawing/2014/main" id="{76B822DE-D449-4F56-945D-E6F95B2804C5}"/>
                    </a:ext>
                  </a:extLst>
                </p:cNvPr>
                <p:cNvSpPr/>
                <p:nvPr/>
              </p:nvSpPr>
              <p:spPr>
                <a:xfrm>
                  <a:off x="8325770" y="1213812"/>
                  <a:ext cx="590910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平行四边形 12">
                  <a:extLst>
                    <a:ext uri="{FF2B5EF4-FFF2-40B4-BE49-F238E27FC236}">
                      <a16:creationId xmlns:a16="http://schemas.microsoft.com/office/drawing/2014/main" id="{9E101EBB-84DA-4D15-969C-A421A144F93C}"/>
                    </a:ext>
                  </a:extLst>
                </p:cNvPr>
                <p:cNvSpPr/>
                <p:nvPr/>
              </p:nvSpPr>
              <p:spPr>
                <a:xfrm>
                  <a:off x="7840886" y="1213812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15">
                    <a:solidFill>
                      <a:srgbClr val="6AE7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D9D4642-2641-4B12-B4CC-6CD5689722CB}"/>
                </a:ext>
              </a:extLst>
            </p:cNvPr>
            <p:cNvSpPr/>
            <p:nvPr/>
          </p:nvSpPr>
          <p:spPr>
            <a:xfrm>
              <a:off x="1509336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4942110C-CE92-4C2D-BA20-AE6D33184C16}"/>
                </a:ext>
              </a:extLst>
            </p:cNvPr>
            <p:cNvSpPr/>
            <p:nvPr/>
          </p:nvSpPr>
          <p:spPr>
            <a:xfrm>
              <a:off x="1994224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CA314427-7E49-413C-B42F-95A3E7E599A1}"/>
                </a:ext>
              </a:extLst>
            </p:cNvPr>
            <p:cNvSpPr/>
            <p:nvPr/>
          </p:nvSpPr>
          <p:spPr>
            <a:xfrm>
              <a:off x="2465712" y="1215185"/>
              <a:ext cx="590909" cy="301925"/>
            </a:xfrm>
            <a:prstGeom prst="parallelogram">
              <a:avLst>
                <a:gd name="adj" fmla="val 8785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rgbClr val="6AE7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FAB385A-4B4D-4635-A709-F25D8DEF68B6}"/>
              </a:ext>
            </a:extLst>
          </p:cNvPr>
          <p:cNvGrpSpPr/>
          <p:nvPr/>
        </p:nvGrpSpPr>
        <p:grpSpPr>
          <a:xfrm>
            <a:off x="6202906" y="2073925"/>
            <a:ext cx="5218248" cy="3977840"/>
            <a:chOff x="6710827" y="2247175"/>
            <a:chExt cx="5218248" cy="3977840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32B4390-6096-4B3C-AE99-E4349C03F460}"/>
                </a:ext>
              </a:extLst>
            </p:cNvPr>
            <p:cNvGrpSpPr/>
            <p:nvPr/>
          </p:nvGrpSpPr>
          <p:grpSpPr>
            <a:xfrm>
              <a:off x="6710827" y="2265003"/>
              <a:ext cx="5218248" cy="3925510"/>
              <a:chOff x="6710827" y="2265003"/>
              <a:chExt cx="5218248" cy="3925510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824DAE2-C23E-4555-91CE-97FBB1009480}"/>
                  </a:ext>
                </a:extLst>
              </p:cNvPr>
              <p:cNvSpPr/>
              <p:nvPr/>
            </p:nvSpPr>
            <p:spPr>
              <a:xfrm>
                <a:off x="8580050" y="2265003"/>
                <a:ext cx="1524000" cy="426010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流程图: 决策 25">
                <a:extLst>
                  <a:ext uri="{FF2B5EF4-FFF2-40B4-BE49-F238E27FC236}">
                    <a16:creationId xmlns:a16="http://schemas.microsoft.com/office/drawing/2014/main" id="{6174577F-53A2-4AE8-84D4-F64CAFE3C8B3}"/>
                  </a:ext>
                </a:extLst>
              </p:cNvPr>
              <p:cNvSpPr/>
              <p:nvPr/>
            </p:nvSpPr>
            <p:spPr>
              <a:xfrm>
                <a:off x="7732325" y="3404988"/>
                <a:ext cx="3219450" cy="762000"/>
              </a:xfrm>
              <a:prstGeom prst="flowChartDecision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8733B4C-5365-473A-B9FE-AB1C2BC07F70}"/>
                  </a:ext>
                </a:extLst>
              </p:cNvPr>
              <p:cNvSpPr/>
              <p:nvPr/>
            </p:nvSpPr>
            <p:spPr>
              <a:xfrm>
                <a:off x="8580050" y="5764503"/>
                <a:ext cx="1524000" cy="426010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FAAA66E-CCEF-4B64-B60B-7D78B84DCE28}"/>
                  </a:ext>
                </a:extLst>
              </p:cNvPr>
              <p:cNvSpPr/>
              <p:nvPr/>
            </p:nvSpPr>
            <p:spPr>
              <a:xfrm>
                <a:off x="6710827" y="4573073"/>
                <a:ext cx="1954600" cy="341228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FDA64F5-1E7B-4851-8FEA-E6613619C0D0}"/>
                  </a:ext>
                </a:extLst>
              </p:cNvPr>
              <p:cNvSpPr/>
              <p:nvPr/>
            </p:nvSpPr>
            <p:spPr>
              <a:xfrm>
                <a:off x="9974475" y="4538463"/>
                <a:ext cx="1954600" cy="341228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32BB4395-3EBF-456C-9ED2-D2EE08F98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2050" y="2691013"/>
                <a:ext cx="0" cy="742950"/>
              </a:xfrm>
              <a:prstGeom prst="straightConnector1">
                <a:avLst/>
              </a:prstGeom>
              <a:ln>
                <a:solidFill>
                  <a:srgbClr val="4472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F16DA853-A23B-49A5-8FB0-4FCDB931A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2325" y="3795513"/>
                <a:ext cx="0" cy="742950"/>
              </a:xfrm>
              <a:prstGeom prst="straightConnector1">
                <a:avLst/>
              </a:prstGeom>
              <a:ln>
                <a:solidFill>
                  <a:srgbClr val="4472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6764F444-B84F-4109-BD8F-99E3D7228B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51775" y="3795513"/>
                <a:ext cx="0" cy="742950"/>
              </a:xfrm>
              <a:prstGeom prst="straightConnector1">
                <a:avLst/>
              </a:prstGeom>
              <a:ln>
                <a:solidFill>
                  <a:srgbClr val="4472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83036D4E-7A43-4449-A2FF-F0F9543A7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8850" y="4879691"/>
                <a:ext cx="0" cy="3596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0C3C9833-EBDE-435A-A603-827F05E3C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2325" y="4914301"/>
                <a:ext cx="0" cy="3596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82412991-918D-4790-BE6D-7BDB0E1BCF63}"/>
                  </a:ext>
                </a:extLst>
              </p:cNvPr>
              <p:cNvCxnSpPr/>
              <p:nvPr/>
            </p:nvCxnSpPr>
            <p:spPr>
              <a:xfrm flipV="1">
                <a:off x="7732325" y="5239366"/>
                <a:ext cx="3236525" cy="3461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1A520E19-A102-4ED0-A105-305A1007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2050" y="5273976"/>
                <a:ext cx="0" cy="523875"/>
              </a:xfrm>
              <a:prstGeom prst="straightConnector1">
                <a:avLst/>
              </a:prstGeom>
              <a:ln>
                <a:solidFill>
                  <a:srgbClr val="4472C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7FD6644-BC9C-48E4-8813-1185A5954683}"/>
                </a:ext>
              </a:extLst>
            </p:cNvPr>
            <p:cNvSpPr txBox="1"/>
            <p:nvPr/>
          </p:nvSpPr>
          <p:spPr>
            <a:xfrm>
              <a:off x="8836948" y="2247175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 句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C5A9913-59D5-431A-8B86-5E59A7D7D5FD}"/>
                </a:ext>
              </a:extLst>
            </p:cNvPr>
            <p:cNvSpPr txBox="1"/>
            <p:nvPr/>
          </p:nvSpPr>
          <p:spPr>
            <a:xfrm>
              <a:off x="8665427" y="357460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测试条件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B8FC6F3-77F0-482C-BF83-62E9402B8A35}"/>
                </a:ext>
              </a:extLst>
            </p:cNvPr>
            <p:cNvSpPr txBox="1"/>
            <p:nvPr/>
          </p:nvSpPr>
          <p:spPr>
            <a:xfrm>
              <a:off x="6965866" y="4508684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分支语句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B407A0E-9BB1-458F-9F8D-12C2FA1C1B15}"/>
                </a:ext>
              </a:extLst>
            </p:cNvPr>
            <p:cNvSpPr txBox="1"/>
            <p:nvPr/>
          </p:nvSpPr>
          <p:spPr>
            <a:xfrm>
              <a:off x="10170394" y="4487687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分支语句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E964BF0-2517-46C7-8E78-DD9F490A497D}"/>
                </a:ext>
              </a:extLst>
            </p:cNvPr>
            <p:cNvSpPr txBox="1"/>
            <p:nvPr/>
          </p:nvSpPr>
          <p:spPr>
            <a:xfrm>
              <a:off x="8871193" y="5763350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 句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2C83FFD-6341-4C0C-9754-9DB009F9409E}"/>
              </a:ext>
            </a:extLst>
          </p:cNvPr>
          <p:cNvSpPr/>
          <p:nvPr/>
        </p:nvSpPr>
        <p:spPr>
          <a:xfrm>
            <a:off x="5883056" y="3738379"/>
            <a:ext cx="1297150" cy="510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37C7D2-EFE0-40C9-8235-292812F01744}"/>
              </a:ext>
            </a:extLst>
          </p:cNvPr>
          <p:cNvSpPr/>
          <p:nvPr/>
        </p:nvSpPr>
        <p:spPr>
          <a:xfrm>
            <a:off x="9859643" y="3738379"/>
            <a:ext cx="1399742" cy="510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28650">
              <a:lnSpc>
                <a:spcPct val="125000"/>
              </a:lnSpc>
              <a:spcBef>
                <a:spcPts val="600"/>
              </a:spcBef>
              <a:buClr>
                <a:srgbClr val="7030A0"/>
              </a:buClr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false</a:t>
            </a:r>
          </a:p>
        </p:txBody>
      </p:sp>
      <p:grpSp>
        <p:nvGrpSpPr>
          <p:cNvPr id="36" name="组合 1">
            <a:extLst>
              <a:ext uri="{FF2B5EF4-FFF2-40B4-BE49-F238E27FC236}">
                <a16:creationId xmlns:a16="http://schemas.microsoft.com/office/drawing/2014/main" id="{7FD6D5D2-3D5D-4ED3-9841-52A5A5628130}"/>
              </a:ext>
            </a:extLst>
          </p:cNvPr>
          <p:cNvGrpSpPr/>
          <p:nvPr/>
        </p:nvGrpSpPr>
        <p:grpSpPr>
          <a:xfrm>
            <a:off x="515938" y="1091211"/>
            <a:ext cx="7939938" cy="511615"/>
            <a:chOff x="515938" y="1091211"/>
            <a:chExt cx="7939938" cy="511615"/>
          </a:xfrm>
        </p:grpSpPr>
        <p:grpSp>
          <p:nvGrpSpPr>
            <p:cNvPr id="37" name="组合 2">
              <a:extLst>
                <a:ext uri="{FF2B5EF4-FFF2-40B4-BE49-F238E27FC236}">
                  <a16:creationId xmlns:a16="http://schemas.microsoft.com/office/drawing/2014/main" id="{09DA8F44-6245-443A-B128-D0B8F6F12D39}"/>
                </a:ext>
              </a:extLst>
            </p:cNvPr>
            <p:cNvGrpSpPr/>
            <p:nvPr/>
          </p:nvGrpSpPr>
          <p:grpSpPr>
            <a:xfrm>
              <a:off x="515938" y="1155664"/>
              <a:ext cx="406408" cy="335423"/>
              <a:chOff x="3433308" y="2097229"/>
              <a:chExt cx="866296" cy="714983"/>
            </a:xfrm>
          </p:grpSpPr>
          <p:sp>
            <p:nvSpPr>
              <p:cNvPr id="43" name="平行四边形 4">
                <a:extLst>
                  <a:ext uri="{FF2B5EF4-FFF2-40B4-BE49-F238E27FC236}">
                    <a16:creationId xmlns:a16="http://schemas.microsoft.com/office/drawing/2014/main" id="{B4D6D9CF-785A-4869-BAD8-690DA3C7AE6D}"/>
                  </a:ext>
                </a:extLst>
              </p:cNvPr>
              <p:cNvSpPr/>
              <p:nvPr/>
            </p:nvSpPr>
            <p:spPr>
              <a:xfrm flipH="1">
                <a:off x="3433308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平行四边形 5">
                <a:extLst>
                  <a:ext uri="{FF2B5EF4-FFF2-40B4-BE49-F238E27FC236}">
                    <a16:creationId xmlns:a16="http://schemas.microsoft.com/office/drawing/2014/main" id="{34CEF696-EEE3-462E-9204-FDE2B9C73DDB}"/>
                  </a:ext>
                </a:extLst>
              </p:cNvPr>
              <p:cNvSpPr/>
              <p:nvPr/>
            </p:nvSpPr>
            <p:spPr>
              <a:xfrm flipH="1">
                <a:off x="3525325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平行四边形 6">
                <a:extLst>
                  <a:ext uri="{FF2B5EF4-FFF2-40B4-BE49-F238E27FC236}">
                    <a16:creationId xmlns:a16="http://schemas.microsoft.com/office/drawing/2014/main" id="{737CCBB9-384B-4397-B025-9F9CF59F0219}"/>
                  </a:ext>
                </a:extLst>
              </p:cNvPr>
              <p:cNvSpPr/>
              <p:nvPr/>
            </p:nvSpPr>
            <p:spPr>
              <a:xfrm flipH="1">
                <a:off x="3794779" y="213935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平行四边形 7">
                <a:extLst>
                  <a:ext uri="{FF2B5EF4-FFF2-40B4-BE49-F238E27FC236}">
                    <a16:creationId xmlns:a16="http://schemas.microsoft.com/office/drawing/2014/main" id="{D1125C59-08BC-4D00-AFAB-37D79B4A961C}"/>
                  </a:ext>
                </a:extLst>
              </p:cNvPr>
              <p:cNvSpPr/>
              <p:nvPr/>
            </p:nvSpPr>
            <p:spPr>
              <a:xfrm flipH="1">
                <a:off x="3886796" y="2501661"/>
                <a:ext cx="378723" cy="310551"/>
              </a:xfrm>
              <a:prstGeom prst="parallelogram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平行四边形 8">
                <a:extLst>
                  <a:ext uri="{FF2B5EF4-FFF2-40B4-BE49-F238E27FC236}">
                    <a16:creationId xmlns:a16="http://schemas.microsoft.com/office/drawing/2014/main" id="{180CD497-207F-4C3E-9684-2CFA4EDB8D6B}"/>
                  </a:ext>
                </a:extLst>
              </p:cNvPr>
              <p:cNvSpPr/>
              <p:nvPr/>
            </p:nvSpPr>
            <p:spPr>
              <a:xfrm flipH="1">
                <a:off x="3467396" y="209723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平行四边形 9">
                <a:extLst>
                  <a:ext uri="{FF2B5EF4-FFF2-40B4-BE49-F238E27FC236}">
                    <a16:creationId xmlns:a16="http://schemas.microsoft.com/office/drawing/2014/main" id="{945F68E9-876A-4B1F-A7F3-89293C6323CE}"/>
                  </a:ext>
                </a:extLst>
              </p:cNvPr>
              <p:cNvSpPr/>
              <p:nvPr/>
            </p:nvSpPr>
            <p:spPr>
              <a:xfrm flipH="1">
                <a:off x="3559413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平行四边形 10">
                <a:extLst>
                  <a:ext uri="{FF2B5EF4-FFF2-40B4-BE49-F238E27FC236}">
                    <a16:creationId xmlns:a16="http://schemas.microsoft.com/office/drawing/2014/main" id="{C908FB4E-7B6D-408F-AD9E-5ED20221CCFD}"/>
                  </a:ext>
                </a:extLst>
              </p:cNvPr>
              <p:cNvSpPr/>
              <p:nvPr/>
            </p:nvSpPr>
            <p:spPr>
              <a:xfrm flipH="1">
                <a:off x="3828868" y="2097229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平行四边形 11">
                <a:extLst>
                  <a:ext uri="{FF2B5EF4-FFF2-40B4-BE49-F238E27FC236}">
                    <a16:creationId xmlns:a16="http://schemas.microsoft.com/office/drawing/2014/main" id="{B89CE625-93CB-4B24-8830-A65173E0DA1A}"/>
                  </a:ext>
                </a:extLst>
              </p:cNvPr>
              <p:cNvSpPr/>
              <p:nvPr/>
            </p:nvSpPr>
            <p:spPr>
              <a:xfrm flipH="1">
                <a:off x="3920880" y="2459541"/>
                <a:ext cx="378724" cy="310551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文本框 3">
              <a:extLst>
                <a:ext uri="{FF2B5EF4-FFF2-40B4-BE49-F238E27FC236}">
                  <a16:creationId xmlns:a16="http://schemas.microsoft.com/office/drawing/2014/main" id="{3134DAF9-0886-4FF8-AA18-0109187E51FB}"/>
                </a:ext>
              </a:extLst>
            </p:cNvPr>
            <p:cNvSpPr txBox="1"/>
            <p:nvPr/>
          </p:nvSpPr>
          <p:spPr>
            <a:xfrm>
              <a:off x="981503" y="1091211"/>
              <a:ext cx="7474373" cy="511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182563">
                <a:lnSpc>
                  <a:spcPct val="125000"/>
                </a:lnSpc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if…else</a:t>
              </a:r>
              <a:r>
                <a: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语句编程解决双路选择问题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6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54">
            <a:extLst>
              <a:ext uri="{FF2B5EF4-FFF2-40B4-BE49-F238E27FC236}">
                <a16:creationId xmlns:a16="http://schemas.microsoft.com/office/drawing/2014/main" id="{694B01CD-4428-45ED-A6D0-F2CF4275364B}"/>
              </a:ext>
            </a:extLst>
          </p:cNvPr>
          <p:cNvGrpSpPr/>
          <p:nvPr/>
        </p:nvGrpSpPr>
        <p:grpSpPr>
          <a:xfrm>
            <a:off x="1907324" y="1272509"/>
            <a:ext cx="8502192" cy="1122787"/>
            <a:chOff x="679948" y="1024651"/>
            <a:chExt cx="8096786" cy="1122787"/>
          </a:xfrm>
        </p:grpSpPr>
        <p:sp>
          <p:nvSpPr>
            <p:cNvPr id="15" name="矩形 26">
              <a:extLst>
                <a:ext uri="{FF2B5EF4-FFF2-40B4-BE49-F238E27FC236}">
                  <a16:creationId xmlns:a16="http://schemas.microsoft.com/office/drawing/2014/main" id="{A502DCA3-6C7B-4DE6-8F31-6A1F7ACF7006}"/>
                </a:ext>
              </a:extLst>
            </p:cNvPr>
            <p:cNvSpPr/>
            <p:nvPr/>
          </p:nvSpPr>
          <p:spPr>
            <a:xfrm>
              <a:off x="749029" y="1070043"/>
              <a:ext cx="7970591" cy="1022274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流程图: 手动输入 27">
              <a:extLst>
                <a:ext uri="{FF2B5EF4-FFF2-40B4-BE49-F238E27FC236}">
                  <a16:creationId xmlns:a16="http://schemas.microsoft.com/office/drawing/2014/main" id="{F3A73FE8-4BED-4877-BFC1-DD4C2A891F33}"/>
                </a:ext>
              </a:extLst>
            </p:cNvPr>
            <p:cNvSpPr/>
            <p:nvPr/>
          </p:nvSpPr>
          <p:spPr>
            <a:xfrm rot="5400000">
              <a:off x="1135003" y="642726"/>
              <a:ext cx="539885" cy="1311837"/>
            </a:xfrm>
            <a:prstGeom prst="flowChartManualInput">
              <a:avLst/>
            </a:prstGeom>
            <a:solidFill>
              <a:srgbClr val="0070C0"/>
            </a:solidFill>
            <a:ln>
              <a:solidFill>
                <a:srgbClr val="478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29">
              <a:extLst>
                <a:ext uri="{FF2B5EF4-FFF2-40B4-BE49-F238E27FC236}">
                  <a16:creationId xmlns:a16="http://schemas.microsoft.com/office/drawing/2014/main" id="{EB7AC5B5-E21F-4411-B7A1-666596D59722}"/>
                </a:ext>
              </a:extLst>
            </p:cNvPr>
            <p:cNvSpPr txBox="1"/>
            <p:nvPr/>
          </p:nvSpPr>
          <p:spPr>
            <a:xfrm>
              <a:off x="679948" y="1075307"/>
              <a:ext cx="1187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2】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30">
              <a:extLst>
                <a:ext uri="{FF2B5EF4-FFF2-40B4-BE49-F238E27FC236}">
                  <a16:creationId xmlns:a16="http://schemas.microsoft.com/office/drawing/2014/main" id="{09074E22-F355-46D6-BA93-27EB36183D86}"/>
                </a:ext>
              </a:extLst>
            </p:cNvPr>
            <p:cNvSpPr txBox="1"/>
            <p:nvPr/>
          </p:nvSpPr>
          <p:spPr>
            <a:xfrm>
              <a:off x="2116402" y="1060569"/>
              <a:ext cx="6429059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编写程序，用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提供的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if…else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语句实现判断用户输入的年份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year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是否为闰年的问题。</a:t>
              </a:r>
            </a:p>
          </p:txBody>
        </p:sp>
        <p:grpSp>
          <p:nvGrpSpPr>
            <p:cNvPr id="19" name="组合 39">
              <a:extLst>
                <a:ext uri="{FF2B5EF4-FFF2-40B4-BE49-F238E27FC236}">
                  <a16:creationId xmlns:a16="http://schemas.microsoft.com/office/drawing/2014/main" id="{9346E6FE-E26E-4251-B852-F58BE2B7F4D7}"/>
                </a:ext>
              </a:extLst>
            </p:cNvPr>
            <p:cNvGrpSpPr/>
            <p:nvPr/>
          </p:nvGrpSpPr>
          <p:grpSpPr>
            <a:xfrm>
              <a:off x="8623920" y="1024651"/>
              <a:ext cx="152814" cy="1122787"/>
              <a:chOff x="8642026" y="1006545"/>
              <a:chExt cx="152814" cy="1122787"/>
            </a:xfrm>
          </p:grpSpPr>
          <p:cxnSp>
            <p:nvCxnSpPr>
              <p:cNvPr id="23" name="直接连接符 32">
                <a:extLst>
                  <a:ext uri="{FF2B5EF4-FFF2-40B4-BE49-F238E27FC236}">
                    <a16:creationId xmlns:a16="http://schemas.microsoft.com/office/drawing/2014/main" id="{CCD2E9E5-3F54-4E8B-B724-092752BA8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2026" y="1011924"/>
                <a:ext cx="152814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34">
                <a:extLst>
                  <a:ext uri="{FF2B5EF4-FFF2-40B4-BE49-F238E27FC236}">
                    <a16:creationId xmlns:a16="http://schemas.microsoft.com/office/drawing/2014/main" id="{E2070238-FCF2-4E98-94C0-B14919A0C4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3040" y="100654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4">
                <a:extLst>
                  <a:ext uri="{FF2B5EF4-FFF2-40B4-BE49-F238E27FC236}">
                    <a16:creationId xmlns:a16="http://schemas.microsoft.com/office/drawing/2014/main" id="{AD2D4C37-4CF0-43B3-A08A-B64B872B1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7062" y="1963935"/>
                <a:ext cx="0" cy="16539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42">
              <a:extLst>
                <a:ext uri="{FF2B5EF4-FFF2-40B4-BE49-F238E27FC236}">
                  <a16:creationId xmlns:a16="http://schemas.microsoft.com/office/drawing/2014/main" id="{CB40C066-AA6A-4362-8F61-8E52A837CA8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76258" y="2062889"/>
              <a:ext cx="0" cy="16539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297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40A344D-0579-4FD1-80BF-9D2724D58D15}"/>
              </a:ext>
            </a:extLst>
          </p:cNvPr>
          <p:cNvGrpSpPr/>
          <p:nvPr/>
        </p:nvGrpSpPr>
        <p:grpSpPr>
          <a:xfrm>
            <a:off x="805770" y="1342178"/>
            <a:ext cx="10693667" cy="4962446"/>
            <a:chOff x="4188196" y="2127479"/>
            <a:chExt cx="3910692" cy="365079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2631B06-2C62-4424-9931-23C5BD06731A}"/>
                </a:ext>
              </a:extLst>
            </p:cNvPr>
            <p:cNvGrpSpPr/>
            <p:nvPr/>
          </p:nvGrpSpPr>
          <p:grpSpPr>
            <a:xfrm>
              <a:off x="4188196" y="2127479"/>
              <a:ext cx="3910692" cy="3650794"/>
              <a:chOff x="4188196" y="2127479"/>
              <a:chExt cx="3910692" cy="3650794"/>
            </a:xfrm>
          </p:grpSpPr>
          <p:sp>
            <p:nvSpPr>
              <p:cNvPr id="8" name="任意多边形 93">
                <a:extLst>
                  <a:ext uri="{FF2B5EF4-FFF2-40B4-BE49-F238E27FC236}">
                    <a16:creationId xmlns:a16="http://schemas.microsoft.com/office/drawing/2014/main" id="{B34F5CF8-7C09-4D82-9430-2244E643407D}"/>
                  </a:ext>
                </a:extLst>
              </p:cNvPr>
              <p:cNvSpPr/>
              <p:nvPr/>
            </p:nvSpPr>
            <p:spPr>
              <a:xfrm flipH="1" flipV="1">
                <a:off x="7777063" y="546122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22044D3B-1A9E-4E8F-93EB-B47B8A7B50E5}"/>
                  </a:ext>
                </a:extLst>
              </p:cNvPr>
              <p:cNvSpPr/>
              <p:nvPr/>
            </p:nvSpPr>
            <p:spPr>
              <a:xfrm>
                <a:off x="4267200" y="2209801"/>
                <a:ext cx="3734346" cy="3486150"/>
              </a:xfrm>
              <a:prstGeom prst="roundRect">
                <a:avLst>
                  <a:gd name="adj" fmla="val 1939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任意多边形 93">
                <a:extLst>
                  <a:ext uri="{FF2B5EF4-FFF2-40B4-BE49-F238E27FC236}">
                    <a16:creationId xmlns:a16="http://schemas.microsoft.com/office/drawing/2014/main" id="{197CAA58-9688-491A-849D-D391A4975605}"/>
                  </a:ext>
                </a:extLst>
              </p:cNvPr>
              <p:cNvSpPr/>
              <p:nvPr/>
            </p:nvSpPr>
            <p:spPr>
              <a:xfrm rot="16200000" flipH="1" flipV="1">
                <a:off x="7774673" y="2129869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任意多边形 93">
                <a:extLst>
                  <a:ext uri="{FF2B5EF4-FFF2-40B4-BE49-F238E27FC236}">
                    <a16:creationId xmlns:a16="http://schemas.microsoft.com/office/drawing/2014/main" id="{87308DE9-2AAA-4214-880B-A0811510381D}"/>
                  </a:ext>
                </a:extLst>
              </p:cNvPr>
              <p:cNvSpPr/>
              <p:nvPr/>
            </p:nvSpPr>
            <p:spPr>
              <a:xfrm rot="10800000" flipH="1" flipV="1">
                <a:off x="4188196" y="21294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任意多边形 93">
                <a:extLst>
                  <a:ext uri="{FF2B5EF4-FFF2-40B4-BE49-F238E27FC236}">
                    <a16:creationId xmlns:a16="http://schemas.microsoft.com/office/drawing/2014/main" id="{C538B1DA-4DBB-48BE-B7B7-954C9037E11D}"/>
                  </a:ext>
                </a:extLst>
              </p:cNvPr>
              <p:cNvSpPr/>
              <p:nvPr/>
            </p:nvSpPr>
            <p:spPr>
              <a:xfrm rot="5400000" flipH="1" flipV="1">
                <a:off x="4185924" y="5458838"/>
                <a:ext cx="321825" cy="317045"/>
              </a:xfrm>
              <a:custGeom>
                <a:avLst/>
                <a:gdLst>
                  <a:gd name="connsiteX0" fmla="*/ 76384 w 725149"/>
                  <a:gd name="connsiteY0" fmla="*/ 0 h 714376"/>
                  <a:gd name="connsiteX1" fmla="*/ 212910 w 725149"/>
                  <a:gd name="connsiteY1" fmla="*/ 1519 h 714376"/>
                  <a:gd name="connsiteX2" fmla="*/ 406449 w 725149"/>
                  <a:gd name="connsiteY2" fmla="*/ 1519 h 714376"/>
                  <a:gd name="connsiteX3" fmla="*/ 362726 w 725149"/>
                  <a:gd name="connsiteY3" fmla="*/ 45243 h 714376"/>
                  <a:gd name="connsiteX4" fmla="*/ 693346 w 725149"/>
                  <a:gd name="connsiteY4" fmla="*/ 45244 h 714376"/>
                  <a:gd name="connsiteX5" fmla="*/ 725149 w 725149"/>
                  <a:gd name="connsiteY5" fmla="*/ 77048 h 714376"/>
                  <a:gd name="connsiteX6" fmla="*/ 156851 w 725149"/>
                  <a:gd name="connsiteY6" fmla="*/ 77048 h 714376"/>
                  <a:gd name="connsiteX7" fmla="*/ 75720 w 725149"/>
                  <a:gd name="connsiteY7" fmla="*/ 158178 h 714376"/>
                  <a:gd name="connsiteX8" fmla="*/ 75722 w 725149"/>
                  <a:gd name="connsiteY8" fmla="*/ 681520 h 714376"/>
                  <a:gd name="connsiteX9" fmla="*/ 42866 w 725149"/>
                  <a:gd name="connsiteY9" fmla="*/ 714376 h 714376"/>
                  <a:gd name="connsiteX10" fmla="*/ 42865 w 725149"/>
                  <a:gd name="connsiteY10" fmla="*/ 387498 h 714376"/>
                  <a:gd name="connsiteX11" fmla="*/ 745 w 725149"/>
                  <a:gd name="connsiteY11" fmla="*/ 429618 h 714376"/>
                  <a:gd name="connsiteX12" fmla="*/ 0 w 725149"/>
                  <a:gd name="connsiteY12" fmla="*/ 429619 h 714376"/>
                  <a:gd name="connsiteX13" fmla="*/ 1 w 725149"/>
                  <a:gd name="connsiteY13" fmla="*/ 134343 h 714376"/>
                  <a:gd name="connsiteX14" fmla="*/ 646 w 725149"/>
                  <a:gd name="connsiteY14" fmla="*/ 134343 h 714376"/>
                  <a:gd name="connsiteX15" fmla="*/ 1 w 725149"/>
                  <a:gd name="connsiteY15" fmla="*/ 76381 h 71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5149" h="714376">
                    <a:moveTo>
                      <a:pt x="76384" y="0"/>
                    </a:moveTo>
                    <a:lnTo>
                      <a:pt x="212910" y="1519"/>
                    </a:lnTo>
                    <a:lnTo>
                      <a:pt x="406449" y="1519"/>
                    </a:lnTo>
                    <a:lnTo>
                      <a:pt x="362726" y="45243"/>
                    </a:lnTo>
                    <a:lnTo>
                      <a:pt x="693346" y="45244"/>
                    </a:lnTo>
                    <a:lnTo>
                      <a:pt x="725149" y="77048"/>
                    </a:lnTo>
                    <a:lnTo>
                      <a:pt x="156851" y="77048"/>
                    </a:lnTo>
                    <a:lnTo>
                      <a:pt x="75720" y="158178"/>
                    </a:lnTo>
                    <a:lnTo>
                      <a:pt x="75722" y="681520"/>
                    </a:lnTo>
                    <a:lnTo>
                      <a:pt x="42866" y="714376"/>
                    </a:lnTo>
                    <a:lnTo>
                      <a:pt x="42865" y="387498"/>
                    </a:lnTo>
                    <a:lnTo>
                      <a:pt x="745" y="429618"/>
                    </a:lnTo>
                    <a:lnTo>
                      <a:pt x="0" y="429619"/>
                    </a:lnTo>
                    <a:lnTo>
                      <a:pt x="1" y="134343"/>
                    </a:lnTo>
                    <a:lnTo>
                      <a:pt x="646" y="134343"/>
                    </a:lnTo>
                    <a:lnTo>
                      <a:pt x="1" y="7638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9BABA4A-4D75-4363-A73B-B017B2B0D175}"/>
                </a:ext>
              </a:extLst>
            </p:cNvPr>
            <p:cNvCxnSpPr/>
            <p:nvPr/>
          </p:nvCxnSpPr>
          <p:spPr>
            <a:xfrm>
              <a:off x="4563555" y="2148488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CCC9437-AF37-4E5A-AB8D-E66004FDEAC9}"/>
                </a:ext>
              </a:extLst>
            </p:cNvPr>
            <p:cNvCxnSpPr/>
            <p:nvPr/>
          </p:nvCxnSpPr>
          <p:spPr>
            <a:xfrm>
              <a:off x="4585815" y="5759223"/>
              <a:ext cx="311616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E59EDC2-E6BE-4DE1-AAC9-3658D4E54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548" y="2543175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CEE5BBD-978C-4690-9DCF-FF4945059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8040" y="2562290"/>
              <a:ext cx="1" cy="2828925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03F6F23-3F84-453F-AD15-456AFFB0E081}"/>
              </a:ext>
            </a:extLst>
          </p:cNvPr>
          <p:cNvSpPr/>
          <p:nvPr/>
        </p:nvSpPr>
        <p:spPr>
          <a:xfrm>
            <a:off x="1239568" y="1370735"/>
            <a:ext cx="9538636" cy="4653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main()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 year;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bool</a:t>
            </a:r>
            <a:r>
              <a:rPr lang="zh-CN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isLeapYear;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cout&lt;&lt;"请输入一个年数："&lt;&lt;endl;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cin&gt;&gt;year;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isLeapYear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(year % 4 == 0 &amp;&amp; year%100 != 0)||(year%400 ==0);</a:t>
            </a:r>
            <a:endParaRPr lang="zh-CN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isLeapYear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"年是闰年！“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else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year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"年不是闰年！“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endl;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return 0;</a:t>
            </a:r>
          </a:p>
          <a:p>
            <a:pPr>
              <a:lnSpc>
                <a:spcPct val="95000"/>
              </a:lnSpc>
            </a:pPr>
            <a:r>
              <a:rPr lang="zh-CN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98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268</Words>
  <Application>Microsoft Office PowerPoint</Application>
  <PresentationFormat>宽屏</PresentationFormat>
  <Paragraphs>51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xrk</cp:lastModifiedBy>
  <cp:revision>52</cp:revision>
  <dcterms:created xsi:type="dcterms:W3CDTF">2018-07-20T07:37:48Z</dcterms:created>
  <dcterms:modified xsi:type="dcterms:W3CDTF">2018-08-01T10:45:35Z</dcterms:modified>
</cp:coreProperties>
</file>